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tcher, Amanda G LT USN (USA)" initials="BAGLU(" lastIdx="4" clrIdx="0">
    <p:extLst>
      <p:ext uri="{19B8F6BF-5375-455C-9EA6-DF929625EA0E}">
        <p15:presenceInfo xmlns:p15="http://schemas.microsoft.com/office/powerpoint/2012/main" userId="S-1-5-21-1801674531-2146617017-725345543-90192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246" y="-15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hite CIV Brittany M" userId="d0395af0-dc44-4faa-aa81-0468b057f933" providerId="ADAL" clId="{35871396-46F1-4040-A142-A20AE6C572E5}"/>
    <pc:docChg chg="custSel modSld">
      <pc:chgData name="White CIV Brittany M" userId="d0395af0-dc44-4faa-aa81-0468b057f933" providerId="ADAL" clId="{35871396-46F1-4040-A142-A20AE6C572E5}" dt="2023-01-23T15:14:15.566" v="9" actId="20577"/>
      <pc:docMkLst>
        <pc:docMk/>
      </pc:docMkLst>
      <pc:sldChg chg="modSp mod">
        <pc:chgData name="White CIV Brittany M" userId="d0395af0-dc44-4faa-aa81-0468b057f933" providerId="ADAL" clId="{35871396-46F1-4040-A142-A20AE6C572E5}" dt="2023-01-23T15:14:15.566" v="9" actId="20577"/>
        <pc:sldMkLst>
          <pc:docMk/>
          <pc:sldMk cId="181390742" sldId="259"/>
        </pc:sldMkLst>
        <pc:graphicFrameChg chg="modGraphic">
          <ac:chgData name="White CIV Brittany M" userId="d0395af0-dc44-4faa-aa81-0468b057f933" providerId="ADAL" clId="{35871396-46F1-4040-A142-A20AE6C572E5}" dt="2023-01-23T15:14:15.566" v="9" actId="20577"/>
          <ac:graphicFrameMkLst>
            <pc:docMk/>
            <pc:sldMk cId="181390742" sldId="259"/>
            <ac:graphicFrameMk id="6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33" tIns="48317" rIns="96633" bIns="483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33" tIns="48317" rIns="96633" bIns="48317" rtlCol="0"/>
          <a:lstStyle>
            <a:lvl1pPr algn="r">
              <a:defRPr sz="1200"/>
            </a:lvl1pPr>
          </a:lstStyle>
          <a:p>
            <a:fld id="{3E4BDD31-B72F-4A66-8C86-686D5A61E1CA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3" tIns="48317" rIns="96633" bIns="483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33" tIns="48317" rIns="96633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7"/>
            <a:ext cx="3169920" cy="481726"/>
          </a:xfrm>
          <a:prstGeom prst="rect">
            <a:avLst/>
          </a:prstGeom>
        </p:spPr>
        <p:txBody>
          <a:bodyPr vert="horz" lIns="96633" tIns="48317" rIns="96633" bIns="483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7"/>
            <a:ext cx="3169920" cy="481726"/>
          </a:xfrm>
          <a:prstGeom prst="rect">
            <a:avLst/>
          </a:prstGeom>
        </p:spPr>
        <p:txBody>
          <a:bodyPr vert="horz" lIns="96633" tIns="48317" rIns="96633" bIns="48317" rtlCol="0" anchor="b"/>
          <a:lstStyle>
            <a:lvl1pPr algn="r">
              <a:defRPr sz="1200"/>
            </a:lvl1pPr>
          </a:lstStyle>
          <a:p>
            <a:fld id="{2201CC88-68F9-4496-818B-D737B39EA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16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1CC88-68F9-4496-818B-D737B39EAB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5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1E09-5494-481C-88F5-492B1B5E412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F99D-F9F3-41C8-96AF-6776E0CBB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9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1E09-5494-481C-88F5-492B1B5E412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F99D-F9F3-41C8-96AF-6776E0CBB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3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1E09-5494-481C-88F5-492B1B5E412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F99D-F9F3-41C8-96AF-6776E0CBB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5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1E09-5494-481C-88F5-492B1B5E412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F99D-F9F3-41C8-96AF-6776E0CBB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8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1E09-5494-481C-88F5-492B1B5E412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F99D-F9F3-41C8-96AF-6776E0CBB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30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1E09-5494-481C-88F5-492B1B5E412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F99D-F9F3-41C8-96AF-6776E0CBB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4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1E09-5494-481C-88F5-492B1B5E412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F99D-F9F3-41C8-96AF-6776E0CBB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84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1E09-5494-481C-88F5-492B1B5E412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F99D-F9F3-41C8-96AF-6776E0CBB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2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1E09-5494-481C-88F5-492B1B5E412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F99D-F9F3-41C8-96AF-6776E0CBB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1E09-5494-481C-88F5-492B1B5E412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F99D-F9F3-41C8-96AF-6776E0CBB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91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1E09-5494-481C-88F5-492B1B5E412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F99D-F9F3-41C8-96AF-6776E0CBB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97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B1E09-5494-481C-88F5-492B1B5E412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9F99D-F9F3-41C8-96AF-6776E0CBB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9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763000" cy="375781"/>
          </a:xfrm>
          <a:noFill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>
                <a:latin typeface="Arial" panose="020B0604020202020204" pitchFamily="34" charset="0"/>
                <a:cs typeface="Arial" pitchFamily="34" charset="0"/>
              </a:rPr>
              <a:t>CMC-Safety Division, Ground Mishap Investigation Course (GMIC) FY 23 Schedule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680622"/>
              </p:ext>
            </p:extLst>
          </p:nvPr>
        </p:nvGraphicFramePr>
        <p:xfrm>
          <a:off x="177084" y="643943"/>
          <a:ext cx="8809682" cy="586798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555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5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8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dirty="0">
                          <a:latin typeface="Arial"/>
                          <a:cs typeface="Arial"/>
                        </a:rPr>
                        <a:t>LOCATION </a:t>
                      </a:r>
                      <a:r>
                        <a:rPr lang="en-US" sz="900" baseline="0" dirty="0">
                          <a:latin typeface="Arial"/>
                          <a:cs typeface="Arial"/>
                        </a:rPr>
                        <a:t> (</a:t>
                      </a:r>
                      <a:r>
                        <a:rPr lang="en-US" sz="900" dirty="0">
                          <a:latin typeface="Arial"/>
                          <a:cs typeface="Arial"/>
                        </a:rPr>
                        <a:t>SPONSOR)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latin typeface="Arial"/>
                          <a:cs typeface="Arial"/>
                        </a:rPr>
                        <a:t>DATES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latin typeface="Arial"/>
                          <a:cs typeface="Arial"/>
                        </a:rPr>
                        <a:t>POC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823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Quantico, VA (MARCORSYSCOM &amp; MCB Quantico)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24-28</a:t>
                      </a:r>
                      <a:r>
                        <a:rPr lang="en-US" sz="1000" baseline="0"/>
                        <a:t> Oct 22</a:t>
                      </a:r>
                      <a:endParaRPr 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kristen.furman2@usmc.mil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517259"/>
                  </a:ext>
                </a:extLst>
              </a:tr>
              <a:tr h="273676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000" dirty="0">
                          <a:latin typeface="+mn-lt"/>
                        </a:rPr>
                        <a:t>Camp Lejeune, NC (II MEF) </a:t>
                      </a:r>
                      <a:endParaRPr lang="en-US" sz="1000" dirty="0">
                        <a:latin typeface="+mn-lt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14-18 Nov 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trike="noStrike" cap="none" baseline="0">
                          <a:latin typeface="+mn-lt"/>
                          <a:cs typeface="Arial"/>
                        </a:rPr>
                        <a:t>paul.hollingsworth@usmc.mil</a:t>
                      </a:r>
                      <a:endParaRPr lang="en-US" sz="1000"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>
                          <a:latin typeface="+mn-lt"/>
                        </a:rPr>
                        <a:t>Camp Pendleton, CA (TECOM)</a:t>
                      </a:r>
                      <a:endParaRPr lang="en-US" sz="1000" dirty="0">
                        <a:latin typeface="+mn-lt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14-18 Nov 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trike="noStrike" cap="none" baseline="0">
                          <a:latin typeface="+mn-lt"/>
                          <a:cs typeface="Arial"/>
                        </a:rPr>
                        <a:t>karl.vordahl@usmc.mil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774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New Orleans, LA (MARFORRES)</a:t>
                      </a:r>
                      <a:endParaRPr lang="en-US" sz="1000" dirty="0">
                        <a:latin typeface="+mn-lt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5-9 Dec 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strike="noStrike" cap="none" baseline="0">
                          <a:latin typeface="+mn-lt"/>
                          <a:cs typeface="Arial"/>
                        </a:rPr>
                        <a:t>weinburg.allen@usmc.mil</a:t>
                      </a:r>
                      <a:r>
                        <a:rPr lang="en-US" sz="1000">
                          <a:latin typeface="+mn-lt"/>
                        </a:rPr>
                        <a:t> </a:t>
                      </a:r>
                      <a:endParaRPr lang="en-US" sz="1000" strike="noStrike" cap="none" baseline="0">
                        <a:latin typeface="+mn-lt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795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dirty="0">
                          <a:latin typeface="+mn-lt"/>
                          <a:cs typeface="Arial"/>
                        </a:rPr>
                        <a:t>MCB Kaneohe Bay, HI (MCB-H Safety)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23-27 Jan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trike="noStrike" cap="none" baseline="0">
                          <a:latin typeface="+mn-lt"/>
                          <a:cs typeface="Arial"/>
                        </a:rPr>
                        <a:t>robert.mccarthy@usmc.mil</a:t>
                      </a:r>
                      <a:endParaRPr lang="en-US" sz="1000"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725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>
                          <a:latin typeface="+mn-lt"/>
                          <a:cs typeface="Arial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000" dirty="0">
                          <a:latin typeface="+mn-lt"/>
                        </a:rPr>
                        <a:t>Camp Lejeune, NC (II MEF) 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6-10 Feb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trike="noStrike" cap="none" baseline="0">
                          <a:latin typeface="+mn-lt"/>
                          <a:cs typeface="Arial"/>
                        </a:rPr>
                        <a:t>paul.hollingsworth@usmc.mil</a:t>
                      </a:r>
                      <a:endParaRPr lang="en-US" sz="1000"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67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>
                          <a:latin typeface="+mn-lt"/>
                        </a:rPr>
                        <a:t>Camp Pendleton, CA (I MEF)</a:t>
                      </a:r>
                      <a:endParaRPr lang="en-US" sz="1000" dirty="0">
                        <a:latin typeface="+mn-lt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6-10 Feb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trike="noStrike" cap="none" baseline="0">
                          <a:latin typeface="+mn-lt"/>
                          <a:cs typeface="Arial"/>
                        </a:rPr>
                        <a:t>dennis.fahey@usmc.mil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577393"/>
                  </a:ext>
                </a:extLst>
              </a:tr>
              <a:tr h="289774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dirty="0">
                          <a:latin typeface="+mn-lt"/>
                        </a:rPr>
                        <a:t>Okinawa JP (MCB Butler / III MEF) 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27 Feb-3 Mar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trike="noStrike" cap="none" baseline="0" dirty="0">
                          <a:latin typeface="+mn-lt"/>
                          <a:cs typeface="Arial"/>
                        </a:rPr>
                        <a:t>shawn.curtis@usmc.mil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0165205"/>
                  </a:ext>
                </a:extLst>
              </a:tr>
              <a:tr h="265867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New Orleans, LA (MARFORRES)</a:t>
                      </a:r>
                      <a:endParaRPr lang="en-US" sz="1000" dirty="0">
                        <a:latin typeface="+mn-lt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27-31 Mar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strike="noStrike" cap="none" baseline="0" dirty="0">
                          <a:latin typeface="+mn-lt"/>
                          <a:cs typeface="Arial"/>
                        </a:rPr>
                        <a:t>weinburg.allen@usmc.mil</a:t>
                      </a:r>
                      <a:r>
                        <a:rPr lang="en-US" sz="1000" dirty="0">
                          <a:latin typeface="+mn-lt"/>
                        </a:rPr>
                        <a:t> </a:t>
                      </a:r>
                      <a:endParaRPr lang="en-US" sz="1000" strike="noStrike" cap="none" baseline="0" dirty="0">
                        <a:latin typeface="+mn-lt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911752"/>
                  </a:ext>
                </a:extLst>
              </a:tr>
              <a:tr h="380837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trike="noStrike" dirty="0">
                          <a:latin typeface="+mn-lt"/>
                        </a:rPr>
                        <a:t>Parris Island, SC (MCRD-PI/MCAS Beaufort)</a:t>
                      </a:r>
                      <a:endParaRPr lang="en-US" sz="1000" strike="noStrike" dirty="0">
                        <a:latin typeface="+mn-lt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27-31 Mar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trike="noStrike" cap="none" baseline="0" dirty="0">
                          <a:latin typeface="+mn-lt"/>
                          <a:cs typeface="Arial"/>
                        </a:rPr>
                        <a:t>mickey.arps@usmc.mil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683128"/>
                  </a:ext>
                </a:extLst>
              </a:tr>
              <a:tr h="26586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latin typeface="Calibri"/>
                        </a:rPr>
                        <a:t>MCB Kaneohe Bay, HI (MCB-H Safety) 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dirty="0"/>
                        <a:t>17-21 Apr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0" i="0" u="none" strike="noStrike" noProof="0" dirty="0"/>
                        <a:t>robert.mccarthy@usmc.mil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3939233"/>
                  </a:ext>
                </a:extLst>
              </a:tr>
              <a:tr h="265867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>
                          <a:latin typeface="+mn-lt"/>
                        </a:rPr>
                        <a:t>Dam Neck, VA (CMC-SD &amp; NSW)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24-28 Apr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+mn-lt"/>
                        </a:rPr>
                        <a:t>david.kearney.civ@socom</a:t>
                      </a:r>
                      <a:r>
                        <a:rPr lang="en-US" sz="1000" dirty="0">
                          <a:latin typeface="+mn-lt"/>
                        </a:rPr>
                        <a:t>.mil</a:t>
                      </a:r>
                      <a:endParaRPr lang="en-US" sz="1000" strike="noStrike" cap="none" baseline="0" dirty="0">
                        <a:latin typeface="+mn-lt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0342742"/>
                  </a:ext>
                </a:extLst>
              </a:tr>
              <a:tr h="265867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000">
                          <a:latin typeface="+mn-lt"/>
                        </a:rPr>
                        <a:t>Camp Lejeune, NC (II MEF) </a:t>
                      </a:r>
                      <a:endParaRPr 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1-5 May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trike="noStrike" cap="none" baseline="0" dirty="0">
                          <a:latin typeface="+mn-lt"/>
                          <a:cs typeface="Arial"/>
                        </a:rPr>
                        <a:t>paul.hollingsworth@usmc.mil</a:t>
                      </a:r>
                      <a:endParaRPr lang="en-US" sz="1000" dirty="0"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5867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>
                          <a:latin typeface="+mn-lt"/>
                        </a:rPr>
                        <a:t>Camp </a:t>
                      </a:r>
                      <a:r>
                        <a:rPr lang="nb-NO" sz="1000" err="1">
                          <a:latin typeface="+mn-lt"/>
                        </a:rPr>
                        <a:t>Pendleton</a:t>
                      </a:r>
                      <a:r>
                        <a:rPr lang="nb-NO" sz="1000">
                          <a:latin typeface="+mn-lt"/>
                        </a:rPr>
                        <a:t>, CA (I MEF)</a:t>
                      </a:r>
                      <a:endParaRPr lang="en-US" sz="1000">
                        <a:latin typeface="+mn-lt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1-5 May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trike="noStrike" cap="none" baseline="0" dirty="0">
                          <a:latin typeface="+mn-lt"/>
                          <a:cs typeface="Arial"/>
                        </a:rPr>
                        <a:t>dennis.fahey@usmc.mil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045387"/>
                  </a:ext>
                </a:extLst>
              </a:tr>
              <a:tr h="265867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>
                          <a:latin typeface="+mn-lt"/>
                        </a:rPr>
                        <a:t>Okinawa JP (MCB Butler / III MEF) </a:t>
                      </a:r>
                      <a:endParaRPr 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26-30 Jun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trike="noStrike" cap="none" baseline="0" dirty="0">
                          <a:latin typeface="+mn-lt"/>
                          <a:cs typeface="Arial"/>
                        </a:rPr>
                        <a:t>shawn.curtis@usmc.mil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427060"/>
                  </a:ext>
                </a:extLst>
              </a:tr>
              <a:tr h="28977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/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>
                          <a:latin typeface="Calibri"/>
                        </a:rPr>
                        <a:t>MCB Kaneohe Bay, HI (MCB-H Safety) 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/>
                        <a:t>10-14 Jul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000" strike="noStrike" cap="none" baseline="0" dirty="0">
                          <a:latin typeface="+mn-lt"/>
                          <a:cs typeface="Arial"/>
                        </a:rPr>
                        <a:t>robert.mccarthyusmc.mil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068458"/>
                  </a:ext>
                </a:extLst>
              </a:tr>
              <a:tr h="28977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/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>
                          <a:latin typeface="Calibri"/>
                        </a:rPr>
                        <a:t>Okinawa JP (MCB Butler / III MEF) 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/>
                        <a:t>26 Aug- 1 Sep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000" b="0" i="0" u="none" strike="noStrike" cap="none" baseline="0" noProof="0" dirty="0">
                          <a:latin typeface="Calibri"/>
                        </a:rPr>
                        <a:t>shawn.curtis@usmc.mil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973622"/>
                  </a:ext>
                </a:extLst>
              </a:tr>
              <a:tr h="289774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r-FR" sz="1000">
                          <a:latin typeface="+mn-lt"/>
                        </a:rPr>
                        <a:t>Camp Lejeune, NC (II MEF) </a:t>
                      </a:r>
                      <a:endParaRPr 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11-16 Sep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trike="noStrike" cap="none" baseline="0">
                          <a:latin typeface="+mn-lt"/>
                          <a:cs typeface="Arial"/>
                        </a:rPr>
                        <a:t>paul.hollingsworth@usmc.mil</a:t>
                      </a:r>
                      <a:endParaRPr lang="en-US" sz="1000"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932994"/>
                  </a:ext>
                </a:extLst>
              </a:tr>
              <a:tr h="338070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>
                          <a:latin typeface="+mn-lt"/>
                        </a:rPr>
                        <a:t>Camp </a:t>
                      </a:r>
                      <a:r>
                        <a:rPr lang="nb-NO" sz="1000" err="1">
                          <a:latin typeface="+mn-lt"/>
                        </a:rPr>
                        <a:t>Pendleton</a:t>
                      </a:r>
                      <a:r>
                        <a:rPr lang="nb-NO" sz="1000">
                          <a:latin typeface="+mn-lt"/>
                        </a:rPr>
                        <a:t>, CA (I MEF)</a:t>
                      </a:r>
                      <a:endParaRPr lang="en-US" sz="1000">
                        <a:latin typeface="+mn-lt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11-16 Sep 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trike="noStrike" cap="none" baseline="0" dirty="0">
                          <a:latin typeface="+mn-lt"/>
                          <a:cs typeface="Arial"/>
                        </a:rPr>
                        <a:t>dennis.fahey@usmc.mil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965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90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eae365f-db69-4394-ac9f-8c93c8472542" xsi:nil="true"/>
    <lcf76f155ced4ddcb4097134ff3c332f xmlns="d30e31c2-57cb-4765-86ff-3f8a7b07a21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9A4BC62FDA734B8430F1F0BD7BD7A2" ma:contentTypeVersion="14" ma:contentTypeDescription="Create a new document." ma:contentTypeScope="" ma:versionID="ba1416d147af97f4d930bebd9b28e5cd">
  <xsd:schema xmlns:xsd="http://www.w3.org/2001/XMLSchema" xmlns:xs="http://www.w3.org/2001/XMLSchema" xmlns:p="http://schemas.microsoft.com/office/2006/metadata/properties" xmlns:ns2="d30e31c2-57cb-4765-86ff-3f8a7b07a217" xmlns:ns3="6eae365f-db69-4394-ac9f-8c93c8472542" targetNamespace="http://schemas.microsoft.com/office/2006/metadata/properties" ma:root="true" ma:fieldsID="08e7f9c7b1082ec2352ef1103cccfc05" ns2:_="" ns3:_="">
    <xsd:import namespace="d30e31c2-57cb-4765-86ff-3f8a7b07a217"/>
    <xsd:import namespace="6eae365f-db69-4394-ac9f-8c93c84725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0e31c2-57cb-4765-86ff-3f8a7b07a2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acef215b-19b7-4691-95f4-27d2fe62d5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e365f-db69-4394-ac9f-8c93c847254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a862e28-fe33-436b-a02f-f6f796a7c9b0}" ma:internalName="TaxCatchAll" ma:showField="CatchAllData" ma:web="6eae365f-db69-4394-ac9f-8c93c84725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9CFDDA-459E-46D0-B711-27B9BAA104B0}">
  <ds:schemaRefs>
    <ds:schemaRef ds:uri="d30e31c2-57cb-4765-86ff-3f8a7b07a217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6eae365f-db69-4394-ac9f-8c93c847254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C78D40D-8341-4B59-AC57-784FD1E635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0201C3-649E-4C0B-9B22-39AEC62BA785}">
  <ds:schemaRefs>
    <ds:schemaRef ds:uri="6eae365f-db69-4394-ac9f-8c93c8472542"/>
    <ds:schemaRef ds:uri="d30e31c2-57cb-4765-86ff-3f8a7b07a21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391</Words>
  <Application>Microsoft Office PowerPoint</Application>
  <PresentationFormat>On-screen Show (4:3)</PresentationFormat>
  <Paragraphs>81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CMC-Safety Division, Ground Mishap Investigation Course (GMIC) FY 23 Schedule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CMC-Safety Division “Team Rucker” Mishap Investigation Course analysis</dc:title>
  <dc:creator>Acord, Christopher R CIV USA</dc:creator>
  <cp:lastModifiedBy>White CIV Brittany M</cp:lastModifiedBy>
  <cp:revision>13</cp:revision>
  <cp:lastPrinted>2022-10-31T15:30:06Z</cp:lastPrinted>
  <dcterms:created xsi:type="dcterms:W3CDTF">2014-12-08T18:53:01Z</dcterms:created>
  <dcterms:modified xsi:type="dcterms:W3CDTF">2023-01-23T15:14:21Z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0x010100AC9A4BC62FDA734B8430F1F0BD7BD7A2</vt:lpwstr>
  </property>
  <property fmtid="{D5CDD505-2E9C-101B-9397-08002B2CF9AE}" pid="3" name="MediaServiceImageTags">
    <vt:lpwstr/>
  </property>
</Properties>
</file>